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256" r:id="rId3"/>
    <p:sldId id="258" r:id="rId5"/>
    <p:sldId id="324" r:id="rId6"/>
    <p:sldId id="325" r:id="rId7"/>
    <p:sldId id="317" r:id="rId8"/>
    <p:sldId id="323" r:id="rId9"/>
    <p:sldId id="319" r:id="rId10"/>
    <p:sldId id="320" r:id="rId11"/>
    <p:sldId id="326" r:id="rId12"/>
    <p:sldId id="330" r:id="rId13"/>
    <p:sldId id="331" r:id="rId14"/>
    <p:sldId id="332" r:id="rId15"/>
    <p:sldId id="333" r:id="rId16"/>
    <p:sldId id="334" r:id="rId17"/>
    <p:sldId id="335" r:id="rId18"/>
    <p:sldId id="308" r:id="rId19"/>
    <p:sldId id="310" r:id="rId20"/>
    <p:sldId id="311" r:id="rId21"/>
    <p:sldId id="312" r:id="rId22"/>
    <p:sldId id="313" r:id="rId23"/>
    <p:sldId id="315" r:id="rId24"/>
    <p:sldId id="338" r:id="rId25"/>
    <p:sldId id="341" r:id="rId26"/>
    <p:sldId id="342" r:id="rId27"/>
    <p:sldId id="339" r:id="rId28"/>
    <p:sldId id="340" r:id="rId29"/>
    <p:sldId id="344" r:id="rId30"/>
    <p:sldId id="354" r:id="rId31"/>
    <p:sldId id="355" r:id="rId32"/>
    <p:sldId id="346" r:id="rId33"/>
    <p:sldId id="348" r:id="rId34"/>
    <p:sldId id="347" r:id="rId35"/>
    <p:sldId id="349" r:id="rId36"/>
    <p:sldId id="356" r:id="rId37"/>
  </p:sldIdLst>
  <p:sldSz cx="12192000" cy="6858000"/>
  <p:notesSz cx="6858000" cy="9144000"/>
  <p:embeddedFontLst>
    <p:embeddedFont>
      <p:font typeface="微软雅黑" panose="020B0503020204020204" charset="-122"/>
      <p:regular r:id="rId42"/>
    </p:embeddedFont>
    <p:embeddedFont>
      <p:font typeface="汉仪粗仿宋简" panose="02010600000101010101" charset="-122"/>
      <p:regular r:id="rId43"/>
    </p:embeddedFont>
    <p:embeddedFont>
      <p:font typeface="汉仪颜楷简" panose="00020600040101010101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  <p:embeddedFont>
      <p:font typeface="黑体" panose="02010609060101010101" pitchFamily="49" charset="-122"/>
      <p:regular r:id="rId49"/>
    </p:embeddedFont>
  </p:embeddedFontLst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f8ea362-968c-4433-a509-70bd7b1816d7}">
          <p14:sldIdLst>
            <p14:sldId id="256"/>
          </p14:sldIdLst>
        </p14:section>
        <p14:section name="什么是计算机图形学" id="{f1af3057-24e2-488b-ae8f-2d996c68bb6e}">
          <p14:sldIdLst>
            <p14:sldId id="258"/>
            <p14:sldId id="324"/>
            <p14:sldId id="325"/>
            <p14:sldId id="317"/>
            <p14:sldId id="323"/>
            <p14:sldId id="319"/>
            <p14:sldId id="320"/>
            <p14:sldId id="326"/>
            <p14:sldId id="330"/>
            <p14:sldId id="331"/>
            <p14:sldId id="332"/>
            <p14:sldId id="333"/>
            <p14:sldId id="334"/>
            <p14:sldId id="335"/>
            <p14:sldId id="308"/>
          </p14:sldIdLst>
        </p14:section>
        <p14:section name="图形学的发展" id="{1cadf090-c0d4-48ed-a3c8-2df4e6dd596a}">
          <p14:sldIdLst>
            <p14:sldId id="310"/>
            <p14:sldId id="311"/>
            <p14:sldId id="312"/>
            <p14:sldId id="313"/>
            <p14:sldId id="315"/>
            <p14:sldId id="338"/>
            <p14:sldId id="341"/>
            <p14:sldId id="342"/>
            <p14:sldId id="339"/>
            <p14:sldId id="340"/>
            <p14:sldId id="344"/>
          </p14:sldIdLst>
        </p14:section>
        <p14:section name="课程信息" id="{826cac70-2e0c-4694-97cd-dbed04c91e88}">
          <p14:sldIdLst>
            <p14:sldId id="354"/>
            <p14:sldId id="355"/>
            <p14:sldId id="346"/>
            <p14:sldId id="348"/>
            <p14:sldId id="347"/>
            <p14:sldId id="34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6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BDF"/>
    <a:srgbClr val="D4F4F2"/>
    <a:srgbClr val="FFF2CA"/>
    <a:srgbClr val="FFFFFF"/>
    <a:srgbClr val="27CED7"/>
    <a:srgbClr val="1CADE4"/>
    <a:srgbClr val="2683C6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6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gs" Target="tags/tag171.xml"/><Relationship Id="rId5" Type="http://schemas.openxmlformats.org/officeDocument/2006/relationships/slide" Target="slides/slide2.xml"/><Relationship Id="rId49" Type="http://schemas.openxmlformats.org/officeDocument/2006/relationships/font" Target="fonts/font8.fntdata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50+40</a:t>
            </a:r>
            <a:r>
              <a:rPr lang="zh-CN" altLang="en-US"/>
              <a:t>分钟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https://www.youtube.com/watch?v=qC5Y9W-E-po&amp;list=PLAADBA00A999D0B61&amp;index=2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https://www.bilibili.com/video/BV1uN411K7L5/?spm_id_from=333.337.search-card.all.click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《棋逢对手》讲述了一位孤独的老人独自下棋的故事。这是1989年以后皮克斯首次发行的短片。同时也是皮克斯第一部以人物为主的作品，还是第一个展示了皮克斯工作室在细分曲面上取得新进展的项目。对于皮肤，那时候都是用NU</a:t>
            </a:r>
            <a:r>
              <a:rPr lang="en-US" altLang="zh-CN"/>
              <a:t>RBS</a:t>
            </a:r>
            <a:r>
              <a:rPr lang="zh-CN" altLang="en-US"/>
              <a:t>拼接在一起的，基本上都是橡胶一样的正方形。很难用非常有表现力的方式把它们缝合在一起，特别是手和脸部。手部和脸部是短片中最具表现的两个部分。</a:t>
            </a:r>
            <a:endParaRPr lang="zh-CN" altLang="en-US"/>
          </a:p>
          <a:p>
            <a:r>
              <a:rPr lang="zh-CN" altLang="en-US"/>
              <a:t>巧的是当时皮克斯正与提供细分服务的TonyDeRose合作，是他把细分表面带到了皮克斯。</a:t>
            </a:r>
            <a:endParaRPr lang="zh-CN" altLang="en-US"/>
          </a:p>
          <a:p>
            <a:r>
              <a:rPr lang="zh-CN" altLang="en-US"/>
              <a:t>之所以一定要这种乱糟糟、爆炸头一样的效果，是因为想要凸显梅莉达与众不同的性格特征，所以从设计伊始，她的头发就是个重要的创作元素。人物的头发和衣服都相当复杂，光玛莉达的头发就有9层以上，每一层都是不同的卷，片中所有的东西都有很多层，包括森林和城堡等等。最重要的是，因为我们从来没有做过卷发，如果仍然用之前的模拟器计算，在头发运动的过程中，由于重力的关系，模拟器仍然会把卷发拉成直发，为此，我们写了一个全新的模拟器，最后由这个模拟器完成了整部电影头发的特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《</a:t>
            </a:r>
            <a:r>
              <a:rPr lang="zh-CN" altLang="en-US"/>
              <a:t>阿凡达》：动捕技术使用中最成功最有名的还是要属2009 年获奖作品是《阿凡达》，该片凭借将3D、虚拟与动作捕捉技术结合，近乎完美的创造了潘朵拉星球，从而创造了电影史上最为绚烂的画面。《阿凡达》对于动作捕捉技术最大的贡献在于，借助头戴式摄像头以及改进的软件算法，完美解决了演员面部表情高精度采集的问题，这个点子卡梅隆早在1995年就想到了，而直到《阿凡达》拍摄时才成为现实。</a:t>
            </a:r>
            <a:endParaRPr lang="zh-CN" altLang="en-US"/>
          </a:p>
          <a:p>
            <a:r>
              <a:rPr lang="zh-CN" altLang="en-US"/>
              <a:t>《星际穿越》的黑洞：　</a:t>
            </a:r>
            <a:r>
              <a:rPr lang="en-US" altLang="zh-CN"/>
              <a:t>”DnS — Double Negative Gravitational Renderer” </a:t>
            </a:r>
            <a:r>
              <a:rPr lang="zh-CN" altLang="en-US"/>
              <a:t>问题在于，以往的特效渲染器都是基于“光沿直线传播”这一原理，而这个原理在黑洞周围并不适用，Double Negative不得不参考索恩的公式，编写用于黑洞图像渲染的“弯曲光线渲染器”，这是史上第一个符合广义相对论的渲染器。特效人员在计算机中模拟了一个高速旋转的黑洞，并在黑洞外围放置了一个扁平的、彩色的圆环用于测试，经过一番计算模拟之后，奇怪的事情发生了，他们发现黑洞周围的扭曲空间使得吸积盘本身也发生了扭曲，光环因此变得纵横交错、形状怪异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1978</a:t>
            </a:r>
            <a:r>
              <a:rPr lang="zh-CN" altLang="en-US"/>
              <a:t>，</a:t>
            </a:r>
            <a:r>
              <a:rPr lang="zh-CN" altLang="en-US"/>
              <a:t>太空入侵者，Taito株式会社</a:t>
            </a:r>
            <a:endParaRPr lang="zh-CN" altLang="en-US"/>
          </a:p>
          <a:p>
            <a:r>
              <a:rPr lang="en-US" altLang="zh-CN"/>
              <a:t>1985</a:t>
            </a:r>
            <a:r>
              <a:rPr lang="zh-CN" altLang="en-US"/>
              <a:t>，超级马里奥兄弟，</a:t>
            </a:r>
            <a:r>
              <a:rPr lang="zh-CN" altLang="en-US"/>
              <a:t>任天堂</a:t>
            </a:r>
            <a:endParaRPr lang="zh-CN" altLang="en-US"/>
          </a:p>
          <a:p>
            <a:r>
              <a:rPr lang="en-US" altLang="zh-CN"/>
              <a:t>1996</a:t>
            </a:r>
            <a:r>
              <a:rPr lang="zh-CN" altLang="en-US"/>
              <a:t>，超级马里奥</a:t>
            </a:r>
            <a:r>
              <a:rPr lang="en-US" altLang="zh-CN"/>
              <a:t>64</a:t>
            </a:r>
            <a:r>
              <a:rPr lang="zh-CN" altLang="en-US"/>
              <a:t>，任天堂</a:t>
            </a:r>
            <a:endParaRPr lang="en-US" altLang="zh-CN"/>
          </a:p>
          <a:p>
            <a:r>
              <a:rPr lang="en-US" altLang="zh-CN"/>
              <a:t>2004</a:t>
            </a:r>
            <a:r>
              <a:rPr lang="zh-CN" altLang="en-US"/>
              <a:t>，孤岛惊魂，欧洲</a:t>
            </a:r>
            <a:r>
              <a:rPr lang="en-US" altLang="zh-CN"/>
              <a:t>cr</a:t>
            </a:r>
            <a:r>
              <a:rPr lang="en-US" altLang="zh-CN"/>
              <a:t>ytek</a:t>
            </a:r>
            <a:endParaRPr lang="en-US" altLang="zh-CN"/>
          </a:p>
          <a:p>
            <a:r>
              <a:rPr lang="en-US" altLang="zh-CN"/>
              <a:t>2011</a:t>
            </a:r>
            <a:r>
              <a:rPr lang="zh-CN" altLang="en-US"/>
              <a:t>，巫师</a:t>
            </a:r>
            <a:r>
              <a:rPr lang="en-US" altLang="zh-CN"/>
              <a:t>2</a:t>
            </a:r>
            <a:r>
              <a:rPr lang="zh-CN" altLang="en-US"/>
              <a:t>：国王刺客，波兰CD Projekt Red，</a:t>
            </a:r>
            <a:r>
              <a:rPr lang="en-US" altLang="zh-CN"/>
              <a:t>“</a:t>
            </a:r>
            <a:r>
              <a:rPr lang="zh-CN" altLang="en-US"/>
              <a:t>波兰蠢驴</a:t>
            </a:r>
            <a:r>
              <a:rPr lang="en-US" altLang="zh-CN"/>
              <a:t>”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《艾尔登法环》是From Software开发，万代南梦宫发行的黑暗幻想风开放世界角色扮演动作游戏。于2022年2月25日于Steam、PlayStation 4、PlayStation 5、Xbox One、Xbox Series X/Xbox Series S上发售。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《黑神话：悟空》是由游戏科学公司制作的以中国神话为背景的动作角色扮演游戏。玩家将扮演一位“天命人”，为了探寻昔日传说的真相，踏上一条充满危险与惊奇的西游之路。 [1] [19-20]本游戏即将于2024年夏季发售。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一开始，科学家们只是为了更好地显示计算机上的一些操作和</a:t>
            </a:r>
            <a:r>
              <a:rPr lang="zh-CN" altLang="en-US"/>
              <a:t>运算。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Sketchpad, by Dr. Ivan Sutherland with comments by Alan Kay</a:t>
            </a:r>
            <a:r>
              <a:rPr lang="en-US" altLang="zh-CN"/>
              <a:t>:  </a:t>
            </a:r>
            <a:r>
              <a:rPr lang="zh-CN" altLang="en-US"/>
              <a:t>https://www.youtube.com/watch?v=495nCzxM9PI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4000" b="1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image" Target="../media/image25.png"/><Relationship Id="rId1" Type="http://schemas.openxmlformats.org/officeDocument/2006/relationships/tags" Target="../tags/tag9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image" Target="../media/image27.jpeg"/><Relationship Id="rId3" Type="http://schemas.openxmlformats.org/officeDocument/2006/relationships/tags" Target="../tags/tag102.xml"/><Relationship Id="rId2" Type="http://schemas.openxmlformats.org/officeDocument/2006/relationships/image" Target="../media/image26.png"/><Relationship Id="rId1" Type="http://schemas.openxmlformats.org/officeDocument/2006/relationships/tags" Target="../tags/tag10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image" Target="../media/image28.png"/><Relationship Id="rId1" Type="http://schemas.openxmlformats.org/officeDocument/2006/relationships/tags" Target="../tags/tag10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image" Target="../media/image29.png"/><Relationship Id="rId1" Type="http://schemas.openxmlformats.org/officeDocument/2006/relationships/tags" Target="../tags/tag110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image" Target="../media/image30.png"/><Relationship Id="rId1" Type="http://schemas.openxmlformats.org/officeDocument/2006/relationships/tags" Target="../tags/tag11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2" Type="http://schemas.openxmlformats.org/officeDocument/2006/relationships/image" Target="../media/image31.png"/><Relationship Id="rId1" Type="http://schemas.openxmlformats.org/officeDocument/2006/relationships/tags" Target="../tags/tag1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image" Target="../media/image32.png"/><Relationship Id="rId1" Type="http://schemas.openxmlformats.org/officeDocument/2006/relationships/tags" Target="../tags/tag11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6.xml"/><Relationship Id="rId4" Type="http://schemas.openxmlformats.org/officeDocument/2006/relationships/image" Target="../media/image34.emf"/><Relationship Id="rId3" Type="http://schemas.openxmlformats.org/officeDocument/2006/relationships/tags" Target="../tags/tag125.xml"/><Relationship Id="rId2" Type="http://schemas.openxmlformats.org/officeDocument/2006/relationships/image" Target="../media/image33.emf"/><Relationship Id="rId1" Type="http://schemas.openxmlformats.org/officeDocument/2006/relationships/tags" Target="../tags/tag12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../media/image37.jpeg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image" Target="../media/image36.png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35.jpe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4.xml"/><Relationship Id="rId4" Type="http://schemas.openxmlformats.org/officeDocument/2006/relationships/image" Target="../media/image40.GIF"/><Relationship Id="rId3" Type="http://schemas.openxmlformats.org/officeDocument/2006/relationships/image" Target="../media/image39.jpeg"/><Relationship Id="rId2" Type="http://schemas.openxmlformats.org/officeDocument/2006/relationships/tags" Target="../tags/tag133.xml"/><Relationship Id="rId1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image" Target="../media/image5.png"/><Relationship Id="rId7" Type="http://schemas.openxmlformats.org/officeDocument/2006/relationships/tags" Target="../tags/tag70.xml"/><Relationship Id="rId6" Type="http://schemas.openxmlformats.org/officeDocument/2006/relationships/image" Target="../media/image4.png"/><Relationship Id="rId5" Type="http://schemas.openxmlformats.org/officeDocument/2006/relationships/tags" Target="../tags/tag69.xml"/><Relationship Id="rId4" Type="http://schemas.openxmlformats.org/officeDocument/2006/relationships/image" Target="../media/image3.jpeg"/><Relationship Id="rId3" Type="http://schemas.openxmlformats.org/officeDocument/2006/relationships/tags" Target="../tags/tag68.xml"/><Relationship Id="rId2" Type="http://schemas.openxmlformats.org/officeDocument/2006/relationships/image" Target="../media/image2.jpe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image" Target="../media/image42.png"/><Relationship Id="rId2" Type="http://schemas.openxmlformats.org/officeDocument/2006/relationships/tags" Target="../tags/tag136.xml"/><Relationship Id="rId1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2.xml"/><Relationship Id="rId4" Type="http://schemas.openxmlformats.org/officeDocument/2006/relationships/image" Target="../media/image44.png"/><Relationship Id="rId3" Type="http://schemas.openxmlformats.org/officeDocument/2006/relationships/tags" Target="../tags/tag141.xml"/><Relationship Id="rId2" Type="http://schemas.openxmlformats.org/officeDocument/2006/relationships/image" Target="../media/image43.png"/><Relationship Id="rId1" Type="http://schemas.openxmlformats.org/officeDocument/2006/relationships/tags" Target="../tags/tag140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4.xml"/><Relationship Id="rId3" Type="http://schemas.openxmlformats.org/officeDocument/2006/relationships/image" Target="../media/image46.png"/><Relationship Id="rId2" Type="http://schemas.openxmlformats.org/officeDocument/2006/relationships/tags" Target="../tags/tag143.xml"/><Relationship Id="rId1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8.xml"/><Relationship Id="rId7" Type="http://schemas.openxmlformats.org/officeDocument/2006/relationships/image" Target="../media/image50.png"/><Relationship Id="rId6" Type="http://schemas.openxmlformats.org/officeDocument/2006/relationships/tags" Target="../tags/tag147.xml"/><Relationship Id="rId5" Type="http://schemas.openxmlformats.org/officeDocument/2006/relationships/image" Target="../media/image49.png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48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9.xml"/><Relationship Id="rId1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1.xml"/><Relationship Id="rId4" Type="http://schemas.openxmlformats.org/officeDocument/2006/relationships/image" Target="../media/image52.png"/><Relationship Id="rId3" Type="http://schemas.openxmlformats.org/officeDocument/2006/relationships/tags" Target="../tags/tag150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3.xml"/><Relationship Id="rId4" Type="http://schemas.openxmlformats.org/officeDocument/2006/relationships/image" Target="../media/image53.png"/><Relationship Id="rId3" Type="http://schemas.openxmlformats.org/officeDocument/2006/relationships/tags" Target="../tags/tag152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.xml"/><Relationship Id="rId4" Type="http://schemas.openxmlformats.org/officeDocument/2006/relationships/image" Target="../media/image7.png"/><Relationship Id="rId3" Type="http://schemas.openxmlformats.org/officeDocument/2006/relationships/tags" Target="../tags/tag73.xml"/><Relationship Id="rId2" Type="http://schemas.openxmlformats.org/officeDocument/2006/relationships/image" Target="../media/image6.png"/><Relationship Id="rId1" Type="http://schemas.openxmlformats.org/officeDocument/2006/relationships/tags" Target="../tags/tag7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5.xml"/><Relationship Id="rId3" Type="http://schemas.openxmlformats.org/officeDocument/2006/relationships/image" Target="../media/image54.png"/><Relationship Id="rId2" Type="http://schemas.openxmlformats.org/officeDocument/2006/relationships/tags" Target="../tags/tag164.xml"/><Relationship Id="rId1" Type="http://schemas.openxmlformats.org/officeDocument/2006/relationships/hyperlink" Target="https://github.com/ericjang/awesome-graphics" TargetMode="Externa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7.xml"/><Relationship Id="rId3" Type="http://schemas.openxmlformats.org/officeDocument/2006/relationships/image" Target="../media/image55.png"/><Relationship Id="rId2" Type="http://schemas.openxmlformats.org/officeDocument/2006/relationships/tags" Target="../tags/tag166.xml"/><Relationship Id="rId1" Type="http://schemas.openxmlformats.org/officeDocument/2006/relationships/hyperlink" Target="https://games-cn.org/" TargetMode="Externa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hyperlink" Target="https://www.bilibili.com/video/av90798049" TargetMode="External"/><Relationship Id="rId1" Type="http://schemas.openxmlformats.org/officeDocument/2006/relationships/hyperlink" Target="https://sites.cs.ucsb.edu/~lingqi/teaching/games101.html" TargetMode="Externa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hyperlink" Target="https://sites.cs.ucsb.edu/~lingqi/teaching/games101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tags" Target="../tags/tag77.xml"/><Relationship Id="rId2" Type="http://schemas.openxmlformats.org/officeDocument/2006/relationships/image" Target="../media/image8.png"/><Relationship Id="rId1" Type="http://schemas.openxmlformats.org/officeDocument/2006/relationships/tags" Target="../tags/tag7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1.xml"/><Relationship Id="rId7" Type="http://schemas.openxmlformats.org/officeDocument/2006/relationships/image" Target="../media/image14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tags" Target="../tags/tag80.xml"/><Relationship Id="rId2" Type="http://schemas.microsoft.com/office/2007/relationships/media" Target="../media/media1.mp4"/><Relationship Id="rId10" Type="http://schemas.openxmlformats.org/officeDocument/2006/relationships/notesSlide" Target="../notesSlides/notesSlide3.xml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image" Target="../media/image18.png"/><Relationship Id="rId7" Type="http://schemas.openxmlformats.org/officeDocument/2006/relationships/tags" Target="../tags/tag85.xml"/><Relationship Id="rId6" Type="http://schemas.openxmlformats.org/officeDocument/2006/relationships/image" Target="../media/image17.png"/><Relationship Id="rId5" Type="http://schemas.openxmlformats.org/officeDocument/2006/relationships/tags" Target="../tags/tag84.xml"/><Relationship Id="rId4" Type="http://schemas.openxmlformats.org/officeDocument/2006/relationships/image" Target="../media/image16.png"/><Relationship Id="rId3" Type="http://schemas.openxmlformats.org/officeDocument/2006/relationships/tags" Target="../tags/tag83.xml"/><Relationship Id="rId2" Type="http://schemas.openxmlformats.org/officeDocument/2006/relationships/image" Target="../media/image15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7.xml"/><Relationship Id="rId10" Type="http://schemas.openxmlformats.org/officeDocument/2006/relationships/image" Target="../media/image19.png"/><Relationship Id="rId1" Type="http://schemas.openxmlformats.org/officeDocument/2006/relationships/tags" Target="../tags/tag8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image" Target="../media/image21.jpeg"/><Relationship Id="rId3" Type="http://schemas.openxmlformats.org/officeDocument/2006/relationships/tags" Target="../tags/tag89.xml"/><Relationship Id="rId2" Type="http://schemas.openxmlformats.org/officeDocument/2006/relationships/image" Target="../media/image20.jpeg"/><Relationship Id="rId1" Type="http://schemas.openxmlformats.org/officeDocument/2006/relationships/tags" Target="../tags/tag8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image" Target="../media/image24.png"/><Relationship Id="rId5" Type="http://schemas.openxmlformats.org/officeDocument/2006/relationships/tags" Target="../tags/tag94.xml"/><Relationship Id="rId4" Type="http://schemas.openxmlformats.org/officeDocument/2006/relationships/image" Target="../media/image23.jpeg"/><Relationship Id="rId3" Type="http://schemas.openxmlformats.org/officeDocument/2006/relationships/tags" Target="../tags/tag93.xml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8.xml"/><Relationship Id="rId1" Type="http://schemas.openxmlformats.org/officeDocument/2006/relationships/tags" Target="../tags/tag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51630" y="0"/>
            <a:ext cx="3408680" cy="32886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98800" y="610870"/>
            <a:ext cx="9799200" cy="2570400"/>
          </a:xfrm>
        </p:spPr>
        <p:txBody>
          <a:bodyPr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Computer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Graphics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1376680" y="3564255"/>
          <a:ext cx="944372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955"/>
                <a:gridCol w="4723765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b="0">
                          <a:solidFill>
                            <a:schemeClr val="tx1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汉仪颜楷简" panose="00020600040101010101" charset="-122"/>
                        </a:rPr>
                        <a:t>课程号：</a:t>
                      </a:r>
                      <a:r>
                        <a:rPr lang="en-US" altLang="zh-CN" sz="2400" b="0">
                          <a:solidFill>
                            <a:schemeClr val="tx1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汉仪颜楷简" panose="00020600040101010101" charset="-122"/>
                        </a:rPr>
                        <a:t>s</a:t>
                      </a:r>
                      <a:r>
                        <a:rPr lang="zh-CN" altLang="en-US" sz="2400" b="0">
                          <a:solidFill>
                            <a:schemeClr val="tx1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汉仪颜楷简" panose="00020600040101010101" charset="-122"/>
                        </a:rPr>
                        <a:t>d03030321</a:t>
                      </a:r>
                      <a:endParaRPr lang="zh-CN" altLang="en-US" sz="2400" b="0">
                        <a:solidFill>
                          <a:schemeClr val="tx1"/>
                        </a:solidFill>
                        <a:latin typeface="汉仪粗仿宋简" panose="02010600000101010101" charset="-122"/>
                        <a:ea typeface="汉仪粗仿宋简" panose="02010600000101010101" charset="-122"/>
                        <a:cs typeface="汉仪粗仿宋简" panose="02010600000101010101" charset="-122"/>
                        <a:sym typeface="汉仪颜楷简" panose="0002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lvl="1">
                        <a:buNone/>
                      </a:pPr>
                      <a:endParaRPr lang="en-US" altLang="zh-CN" sz="2400" b="0" dirty="0">
                        <a:solidFill>
                          <a:srgbClr val="000000"/>
                        </a:solidFill>
                        <a:latin typeface="汉仪粗仿宋简" panose="02010600000101010101" charset="-122"/>
                        <a:ea typeface="汉仪粗仿宋简" panose="02010600000101010101" charset="-122"/>
                        <a:cs typeface="汉仪粗仿宋简" panose="02010600000101010101" charset="-122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lvl="1">
                        <a:buNone/>
                      </a:pPr>
                      <a:r>
                        <a:rPr lang="zh-CN" altLang="en-US" sz="240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李曼祎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(manyili@sdu.edu.cn)</a:t>
                      </a:r>
                      <a:endParaRPr lang="zh-CN" altLang="en-US" sz="2400" b="0">
                        <a:solidFill>
                          <a:schemeClr val="tx1"/>
                        </a:solidFill>
                        <a:latin typeface="汉仪粗仿宋简" panose="02010600000101010101" charset="-122"/>
                        <a:ea typeface="汉仪粗仿宋简" panose="02010600000101010101" charset="-122"/>
                        <a:cs typeface="汉仪粗仿宋简" panose="02010600000101010101" charset="-122"/>
                        <a:sym typeface="汉仪颜楷简" panose="0002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lvl="1">
                        <a:buNone/>
                      </a:pPr>
                      <a:r>
                        <a:rPr lang="zh-CN" altLang="en-US" sz="2400" b="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马龙</a:t>
                      </a:r>
                      <a:r>
                        <a:rPr lang="en-US" altLang="zh-CN" sz="2400" b="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(malong@sdu.edu.cn)</a:t>
                      </a:r>
                      <a:endParaRPr lang="en-US" altLang="zh-CN" sz="2400" b="0" dirty="0">
                        <a:solidFill>
                          <a:srgbClr val="000000"/>
                        </a:solidFill>
                        <a:latin typeface="汉仪粗仿宋简" panose="02010600000101010101" charset="-122"/>
                        <a:ea typeface="汉仪粗仿宋简" panose="02010600000101010101" charset="-122"/>
                        <a:cs typeface="汉仪粗仿宋简" panose="02010600000101010101" charset="-122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 gridSpan="2">
                  <a:txBody>
                    <a:bodyPr/>
                    <a:p>
                      <a:pPr marL="0" lvl="1">
                        <a:buNone/>
                      </a:pPr>
                      <a:r>
                        <a:rPr lang="zh-CN" altLang="en-US" sz="2400" b="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上课（</a:t>
                      </a:r>
                      <a:r>
                        <a:rPr lang="en-US" altLang="zh-CN" sz="2400" b="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48</a:t>
                      </a:r>
                      <a:r>
                        <a:rPr lang="zh-CN" altLang="en-US" sz="2400" b="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学时）：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汉仪粗仿宋简" panose="02010600000101010101" charset="-122"/>
                        <a:ea typeface="汉仪粗仿宋简" panose="02010600000101010101" charset="-122"/>
                        <a:cs typeface="汉仪粗仿宋简" panose="02010600000101010101" charset="-122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87680">
                <a:tc gridSpan="2">
                  <a:txBody>
                    <a:bodyPr/>
                    <a:p>
                      <a:pPr marL="0" lvl="1">
                        <a:buNone/>
                      </a:pPr>
                      <a:r>
                        <a:rPr lang="zh-CN" altLang="en-US" sz="240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2-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7,9-14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周，</a:t>
                      </a:r>
                      <a:r>
                        <a:rPr lang="zh-CN" altLang="en-US" sz="240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周二</a:t>
                      </a:r>
                      <a:r>
                        <a:rPr lang="en-US" altLang="zh-CN" sz="240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7-8</a:t>
                      </a:r>
                      <a:r>
                        <a:rPr lang="zh-CN" altLang="en-US" sz="240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节，周四</a:t>
                      </a:r>
                      <a:r>
                        <a:rPr lang="en-US" altLang="zh-CN" sz="240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5-6</a:t>
                      </a:r>
                      <a:r>
                        <a:rPr lang="zh-CN" altLang="en-US" sz="240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节</a:t>
                      </a:r>
                      <a:r>
                        <a:rPr lang="en-US" altLang="zh-CN" sz="240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       </a:t>
                      </a:r>
                      <a:r>
                        <a:rPr lang="zh-CN" altLang="zh-CN" sz="240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软件园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5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区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103d</a:t>
                      </a:r>
                      <a:endParaRPr lang="en-US" altLang="zh-CN" sz="2400" dirty="0">
                        <a:solidFill>
                          <a:srgbClr val="000000"/>
                        </a:solidFill>
                        <a:latin typeface="汉仪粗仿宋简" panose="02010600000101010101" charset="-122"/>
                        <a:ea typeface="汉仪粗仿宋简" panose="02010600000101010101" charset="-122"/>
                        <a:cs typeface="汉仪粗仿宋简" panose="02010600000101010101" charset="-122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 gridSpan="2">
                  <a:txBody>
                    <a:bodyPr/>
                    <a:p>
                      <a:pPr marL="0" lvl="1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上机（</a:t>
                      </a: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16</a:t>
                      </a: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学时）：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汉仪粗仿宋简" panose="02010600000101010101" charset="-122"/>
                        <a:ea typeface="汉仪粗仿宋简" panose="02010600000101010101" charset="-122"/>
                        <a:cs typeface="汉仪粗仿宋简" panose="02010600000101010101" charset="-122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48945">
                <a:tc gridSpan="2">
                  <a:txBody>
                    <a:bodyPr/>
                    <a:p>
                      <a:pPr marL="0" lvl="1">
                        <a:buNone/>
                      </a:pPr>
                      <a:r>
                        <a:rPr lang="en-US" altLang="zh-CN" sz="240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7-14</a:t>
                      </a:r>
                      <a:r>
                        <a:rPr lang="zh-CN" altLang="en-US" sz="240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周，周四</a:t>
                      </a:r>
                      <a:r>
                        <a:rPr lang="en-US" altLang="zh-CN" sz="240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cs typeface="汉仪粗仿宋简" panose="02010600000101010101" charset="-122"/>
                          <a:sym typeface="+mn-ea"/>
                        </a:rPr>
                        <a:t>8:00-10:00              </a:t>
                      </a:r>
                      <a:r>
                        <a:rPr lang="en-US" altLang="zh-CN" sz="240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405</a:t>
                      </a:r>
                      <a:r>
                        <a:rPr lang="zh-CN" altLang="en-US" sz="2400">
                          <a:solidFill>
                            <a:srgbClr val="000000"/>
                          </a:solidFill>
                          <a:latin typeface="汉仪粗仿宋简" panose="02010600000101010101" charset="-122"/>
                          <a:ea typeface="汉仪粗仿宋简" panose="02010600000101010101" charset="-122"/>
                          <a:sym typeface="微软雅黑" panose="020B0503020204020204" charset="-122"/>
                        </a:rPr>
                        <a:t>数字媒体实验室</a:t>
                      </a:r>
                      <a:endParaRPr lang="zh-CN" altLang="en-US" sz="2400">
                        <a:solidFill>
                          <a:srgbClr val="000000"/>
                        </a:solidFill>
                        <a:latin typeface="汉仪粗仿宋简" panose="02010600000101010101" charset="-122"/>
                        <a:ea typeface="汉仪粗仿宋简" panose="02010600000101010101" charset="-122"/>
                        <a:cs typeface="汉仪粗仿宋简" panose="02010600000101010101" charset="-122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Visualization</a:t>
            </a:r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43012" name="object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" y="1515110"/>
            <a:ext cx="10719435" cy="466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235960" y="61842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Science, engineering, medicine, journalism, etc.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Virtual </a:t>
            </a:r>
            <a:r>
              <a:rPr lang="en-US" altLang="zh-CN">
                <a:sym typeface="+mn-ea"/>
              </a:rPr>
              <a:t>Reality</a:t>
            </a:r>
            <a:endParaRPr lang="en-US" altLang="zh-CN">
              <a:sym typeface="+mn-ea"/>
            </a:endParaRPr>
          </a:p>
        </p:txBody>
      </p:sp>
      <p:pic>
        <p:nvPicPr>
          <p:cNvPr id="44035" name="object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1"/>
          <a:stretch>
            <a:fillRect/>
          </a:stretch>
        </p:blipFill>
        <p:spPr bwMode="auto">
          <a:xfrm>
            <a:off x="255905" y="1833245"/>
            <a:ext cx="4549140" cy="388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object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3"/>
          <a:stretch>
            <a:fillRect/>
          </a:stretch>
        </p:blipFill>
        <p:spPr bwMode="auto">
          <a:xfrm>
            <a:off x="4805045" y="1833245"/>
            <a:ext cx="7207885" cy="388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365885" y="5717540"/>
            <a:ext cx="2230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/>
              <a:t>Oculus VR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282815" y="5717540"/>
            <a:ext cx="2607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/>
              <a:t>Microsoft Hololens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Simulation</a:t>
            </a:r>
            <a:endParaRPr lang="en-US" altLang="zh-CN">
              <a:sym typeface="+mn-ea"/>
            </a:endParaRPr>
          </a:p>
        </p:txBody>
      </p:sp>
      <p:pic>
        <p:nvPicPr>
          <p:cNvPr id="47107" name="object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1953260"/>
            <a:ext cx="1216152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4"/>
          <p:cNvSpPr txBox="1"/>
          <p:nvPr>
            <p:custDataLst>
              <p:tags r:id="rId3"/>
            </p:custDataLst>
          </p:nvPr>
        </p:nvSpPr>
        <p:spPr>
          <a:xfrm>
            <a:off x="828675" y="5515610"/>
            <a:ext cx="4233545" cy="285750"/>
          </a:xfrm>
          <a:prstGeom prst="rect">
            <a:avLst/>
          </a:prstGeom>
        </p:spPr>
        <p:txBody>
          <a:bodyPr wrap="square" lIns="0" tIns="8930" rIns="0" bIns="0">
            <a:spAutoFit/>
          </a:bodyPr>
          <a:p>
            <a:pPr marL="8890" algn="ctr">
              <a:spcBef>
                <a:spcPts val="70"/>
              </a:spcBef>
              <a:buClrTx/>
              <a:buSzTx/>
              <a:buFontTx/>
              <a:defRPr/>
            </a:pPr>
            <a:r>
              <a:rPr lang="en-US" altLang="zh-CN" sz="1800"/>
              <a:t>The Dust Bowl phenomena</a:t>
            </a:r>
            <a:endParaRPr lang="en-US" altLang="zh-CN" sz="1800"/>
          </a:p>
        </p:txBody>
      </p:sp>
      <p:sp>
        <p:nvSpPr>
          <p:cNvPr id="3" name="object 5"/>
          <p:cNvSpPr txBox="1"/>
          <p:nvPr>
            <p:custDataLst>
              <p:tags r:id="rId4"/>
            </p:custDataLst>
          </p:nvPr>
        </p:nvSpPr>
        <p:spPr>
          <a:xfrm>
            <a:off x="7447915" y="5515610"/>
            <a:ext cx="3229610" cy="285750"/>
          </a:xfrm>
          <a:prstGeom prst="rect">
            <a:avLst/>
          </a:prstGeom>
        </p:spPr>
        <p:txBody>
          <a:bodyPr wrap="square" lIns="0" tIns="8930" rIns="0" bIns="0">
            <a:spAutoFit/>
          </a:bodyPr>
          <a:p>
            <a:pPr marL="8890" algn="ctr">
              <a:spcBef>
                <a:spcPts val="70"/>
              </a:spcBef>
              <a:buClrTx/>
              <a:buSzTx/>
              <a:buFontTx/>
              <a:defRPr/>
            </a:pPr>
            <a:r>
              <a:rPr lang="en-US" altLang="zh-CN" sz="1800"/>
              <a:t>Black hole from Interstellar</a:t>
            </a:r>
            <a:endParaRPr lang="en-US" altLang="zh-CN" sz="1800"/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HCI</a:t>
            </a:r>
            <a:endParaRPr lang="en-US" altLang="zh-CN">
              <a:sym typeface="+mn-ea"/>
            </a:endParaRPr>
          </a:p>
        </p:txBody>
      </p:sp>
      <p:pic>
        <p:nvPicPr>
          <p:cNvPr id="48131" name="object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5540" y="1485900"/>
            <a:ext cx="9695815" cy="438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4"/>
          <p:cNvSpPr txBox="1"/>
          <p:nvPr>
            <p:custDataLst>
              <p:tags r:id="rId3"/>
            </p:custDataLst>
          </p:nvPr>
        </p:nvSpPr>
        <p:spPr>
          <a:xfrm>
            <a:off x="3766185" y="5925185"/>
            <a:ext cx="4233545" cy="285750"/>
          </a:xfrm>
          <a:prstGeom prst="rect">
            <a:avLst/>
          </a:prstGeom>
        </p:spPr>
        <p:txBody>
          <a:bodyPr wrap="square" lIns="0" tIns="8930" rIns="0" bIns="0">
            <a:spAutoFit/>
          </a:bodyPr>
          <a:p>
            <a:pPr marL="8890" algn="ctr">
              <a:spcBef>
                <a:spcPts val="70"/>
              </a:spcBef>
              <a:buClrTx/>
              <a:buSzTx/>
              <a:buFontTx/>
              <a:defRPr/>
            </a:pPr>
            <a:r>
              <a:rPr lang="en-US" altLang="zh-CN" sz="1800"/>
              <a:t>Graphical User Interface</a:t>
            </a:r>
            <a:endParaRPr lang="en-US" altLang="zh-CN" sz="1800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Typography</a:t>
            </a:r>
            <a:endParaRPr lang="en-US" altLang="zh-CN">
              <a:sym typeface="+mn-ea"/>
            </a:endParaRPr>
          </a:p>
        </p:txBody>
      </p:sp>
      <p:pic>
        <p:nvPicPr>
          <p:cNvPr id="49158" name="object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035" y="1463040"/>
            <a:ext cx="9078595" cy="455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6"/>
          <p:cNvSpPr txBox="1"/>
          <p:nvPr>
            <p:custDataLst>
              <p:tags r:id="rId3"/>
            </p:custDataLst>
          </p:nvPr>
        </p:nvSpPr>
        <p:spPr>
          <a:xfrm>
            <a:off x="4732655" y="6076315"/>
            <a:ext cx="2719705" cy="285750"/>
          </a:xfrm>
          <a:prstGeom prst="rect">
            <a:avLst/>
          </a:prstGeom>
        </p:spPr>
        <p:txBody>
          <a:bodyPr wrap="square" lIns="0" tIns="8930" rIns="0" bIns="0">
            <a:spAutoFit/>
          </a:bodyPr>
          <a:p>
            <a:pPr marL="8890" algn="ctr">
              <a:spcBef>
                <a:spcPts val="70"/>
              </a:spcBef>
              <a:buClrTx/>
              <a:buSzTx/>
              <a:buFontTx/>
              <a:defRPr/>
            </a:pPr>
            <a:r>
              <a:rPr lang="en-US" altLang="zh-CN" sz="1800"/>
              <a:t>The font Baskerville</a:t>
            </a:r>
            <a:endParaRPr lang="en-US" altLang="zh-CN" sz="1800"/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计算机图形学</a:t>
            </a:r>
            <a:r>
              <a:rPr lang="en-US" altLang="zh-CN">
                <a:sym typeface="+mn-ea"/>
              </a:rPr>
              <a:t>&amp;</a:t>
            </a:r>
            <a:r>
              <a:rPr lang="zh-CN" altLang="en-US">
                <a:sym typeface="+mn-ea"/>
              </a:rPr>
              <a:t>计算机视觉</a:t>
            </a:r>
            <a:r>
              <a:rPr lang="en-US" altLang="zh-CN">
                <a:sym typeface="+mn-ea"/>
              </a:rPr>
              <a:t>&amp;</a:t>
            </a:r>
            <a:r>
              <a:rPr lang="zh-CN" altLang="en-US">
                <a:sym typeface="+mn-ea"/>
              </a:rPr>
              <a:t>图像处理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391265" cy="4759325"/>
          </a:xfrm>
        </p:spPr>
        <p:txBody>
          <a:bodyPr/>
          <a:p>
            <a:pPr marL="0" algn="l">
              <a:buClrTx/>
              <a:buSzTx/>
              <a:buNone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228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35" y="1720850"/>
            <a:ext cx="10193655" cy="341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计算机图形学</a:t>
            </a:r>
            <a:r>
              <a:rPr lang="en-US" altLang="zh-CN">
                <a:sym typeface="+mn-ea"/>
              </a:rPr>
              <a:t>&amp;</a:t>
            </a:r>
            <a:r>
              <a:rPr lang="zh-CN" altLang="en-US">
                <a:sym typeface="+mn-ea"/>
              </a:rPr>
              <a:t>计算机视觉</a:t>
            </a:r>
            <a:r>
              <a:rPr lang="en-US" altLang="zh-CN">
                <a:sym typeface="+mn-ea"/>
              </a:rPr>
              <a:t>&amp;</a:t>
            </a:r>
            <a:r>
              <a:rPr lang="zh-CN" altLang="en-US">
                <a:sym typeface="+mn-ea"/>
              </a:rPr>
              <a:t>图像处理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391265" cy="4759325"/>
          </a:xfrm>
        </p:spPr>
        <p:txBody>
          <a:bodyPr/>
          <a:p>
            <a:pPr marL="0" algn="l">
              <a:buClrTx/>
              <a:buSzTx/>
              <a:buNone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736725"/>
            <a:ext cx="4483100" cy="42138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83250" y="1692275"/>
            <a:ext cx="1996440" cy="51816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计算机图形学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5683250" y="2343150"/>
            <a:ext cx="5828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基本含义是使用计算机通过算法和程序在显示设备上构造图形。这里的图形可以是现实中存在的图形，也可以是完全虚拟构造的。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683250" y="3355340"/>
            <a:ext cx="1996440" cy="51816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计算机</a:t>
            </a:r>
            <a:r>
              <a:rPr lang="zh-CN" altLang="en-US" b="1"/>
              <a:t>视觉</a:t>
            </a:r>
            <a:endParaRPr lang="zh-CN" altLang="en-US" b="1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83250" y="3963670"/>
            <a:ext cx="5828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包括获取、处理、分析和理解图像或者更一般意义的真实世界的高维数据方法，它的目的是产生决策形式的数字或者符号信息。</a:t>
            </a:r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683250" y="5018405"/>
            <a:ext cx="1996440" cy="51816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图像处理</a:t>
            </a:r>
            <a:endParaRPr lang="zh-CN" altLang="en-US" b="1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83250" y="5621655"/>
            <a:ext cx="582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是研究图像的分析处理过程，图像处理研究的是图像增加、模式识别、景物分析等，研究对象一般为二维图像。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Computer Graphics: Origin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1950</a:t>
            </a:r>
            <a:r>
              <a:rPr lang="zh-CN" altLang="en-US"/>
              <a:t>年，第一台图形显示器作为美国麻省理工学院（MIT）旋风I号（Whirlwind I）计算机的附件诞生</a:t>
            </a:r>
            <a:endParaRPr lang="zh-CN" altLang="en-US"/>
          </a:p>
          <a:p>
            <a:r>
              <a:rPr lang="zh-CN" altLang="en-US"/>
              <a:t>50年代末期，MIT的林肯实验室在“旋风”计算机上开发SAGE空中防御体系，操作者可以用笔在屏幕上指出被确定的目标。</a:t>
            </a:r>
            <a:endParaRPr lang="zh-CN" altLang="en-US"/>
          </a:p>
          <a:p>
            <a:pPr marL="0" lvl="1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如果没有图形学，我们在纸带打上孔！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430645" y="3865880"/>
            <a:ext cx="5359400" cy="2383213"/>
            <a:chOff x="8749" y="5762"/>
            <a:chExt cx="9291" cy="4131"/>
          </a:xfrm>
        </p:grpSpPr>
        <p:pic>
          <p:nvPicPr>
            <p:cNvPr id="12293" name="图片 4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9" y="5771"/>
              <a:ext cx="5461" cy="4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4" name="图片 5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9" y="5762"/>
              <a:ext cx="3830" cy="4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文本框 4"/>
          <p:cNvSpPr txBox="1"/>
          <p:nvPr/>
        </p:nvSpPr>
        <p:spPr>
          <a:xfrm>
            <a:off x="8369935" y="6339840"/>
            <a:ext cx="1322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旋风I号</a:t>
            </a:r>
            <a:endParaRPr lang="zh-CN" altLang="en-US" sz="20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Computer Graphics: Origin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230610" cy="4759325"/>
          </a:xfrm>
        </p:spPr>
        <p:txBody>
          <a:bodyPr/>
          <a:p>
            <a:r>
              <a:rPr lang="en-US" altLang="zh-CN"/>
              <a:t>1962</a:t>
            </a:r>
            <a:r>
              <a:rPr lang="zh-CN" altLang="en-US"/>
              <a:t>年，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MIT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林肯实验室的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Ivan E. Sutherland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在他的博士论文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en-US" altLang="zh-CN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Sketchpad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：一个人机交互通信的图形系统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中首次使用了计算机图形学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"Computer Graphics"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这个术语，证明了交互计算机图形学是一个可行的、有用的研究领域，从而确定了计算机图形学作为一个崭新的独立科学分支的地位。</a:t>
            </a:r>
            <a:endParaRPr lang="en-US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pic>
        <p:nvPicPr>
          <p:cNvPr id="14341" name="Picture 2" descr="ivan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3579495"/>
            <a:ext cx="217106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矩形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85360" y="6249670"/>
            <a:ext cx="2438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indent="0" algn="ctr"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en-US" altLang="zh-CN" sz="1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Ivan E Sutherland</a:t>
            </a:r>
            <a:endParaRPr lang="en-US" altLang="zh-CN" sz="1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7605" y="3578225"/>
            <a:ext cx="3770630" cy="2671445"/>
          </a:xfrm>
          <a:prstGeom prst="rect">
            <a:avLst/>
          </a:prstGeom>
        </p:spPr>
      </p:pic>
      <p:sp>
        <p:nvSpPr>
          <p:cNvPr id="7" name="矩形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092440" y="6249670"/>
            <a:ext cx="2438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indent="0" algn="ctr"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en-US" altLang="zh-CN" sz="1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Sketchpad</a:t>
            </a:r>
            <a:endParaRPr lang="en-US" altLang="zh-CN" sz="1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387" name="Picture 2" descr="See the source imag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" y="3496310"/>
            <a:ext cx="3948430" cy="300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Computer Graphics: Origin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230610" cy="4759325"/>
          </a:xfrm>
        </p:spPr>
        <p:txBody>
          <a:bodyPr/>
          <a:p>
            <a:r>
              <a:t>1964年MIT的教授Steven A. Coons提出了被后人称为超限插值的新思想，通过插值四条任意的边界曲线来构造曲面。</a:t>
            </a:r>
          </a:p>
          <a:p>
            <a:r>
              <a:t>60年代早期，法国雷诺汽车公司的工程师Pierre Bézier发展了Bézier曲线曲面理论用于几何外形设计，并开发了用于汽车外形设计的UNISURF系统。</a:t>
            </a: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910590" y="3648075"/>
            <a:ext cx="2247900" cy="2502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84225" y="6133465"/>
            <a:ext cx="2499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Steven A. Coons</a:t>
            </a:r>
            <a:endParaRPr lang="en-US" altLang="zh-CN" spc="15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5" name="图片 104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02025" y="3648075"/>
            <a:ext cx="1990725" cy="2502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589655" y="6133465"/>
            <a:ext cx="18161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Pierre Bézier</a:t>
            </a:r>
            <a:endParaRPr lang="en-US" altLang="zh-CN" spc="15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4"/>
          <a:stretch>
            <a:fillRect/>
          </a:stretch>
        </p:blipFill>
        <p:spPr>
          <a:xfrm>
            <a:off x="6299200" y="4283710"/>
            <a:ext cx="4142740" cy="1522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7200265" y="6125210"/>
            <a:ext cx="2193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Bézier曲线</a:t>
            </a:r>
            <a:endParaRPr lang="en-US" altLang="zh-CN" spc="15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What is Computer Graphics?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391265" cy="4759325"/>
          </a:xfrm>
        </p:spPr>
        <p:txBody>
          <a:bodyPr/>
          <a:p>
            <a:pPr marL="0" indent="0"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计算机图形学是利用计算机研究图形的表示、生成、处理和显示的学科。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1" indent="-342900"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ACM/IEEE CC2001就规定为计算机专业核心课程：CS255{S,W}. Computer Graphics 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1" indent="-342900"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教育部教学指导委员会制定的CCC2002，也规定为计算机专业16门核心课程之一。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buClrTx/>
              <a:buSzTx/>
              <a:buNone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1460" y="3758565"/>
            <a:ext cx="11685270" cy="2247265"/>
            <a:chOff x="471" y="6033"/>
            <a:chExt cx="16031" cy="3083"/>
          </a:xfrm>
        </p:grpSpPr>
        <p:pic>
          <p:nvPicPr>
            <p:cNvPr id="100" name="图片 99"/>
            <p:cNvPicPr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5943" y="6034"/>
              <a:ext cx="4474" cy="307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1" name="图片 100"/>
            <p:cNvPicPr/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471" y="6034"/>
              <a:ext cx="5472" cy="308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" name="图片 101"/>
            <p:cNvPicPr/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17" y="6034"/>
              <a:ext cx="3095" cy="307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" name="图片 102"/>
            <p:cNvPicPr/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3512" y="6033"/>
              <a:ext cx="2991" cy="3083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custDataLst>
      <p:tags r:id="rId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Computer Graphics: Development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230610" cy="4759325"/>
          </a:xfrm>
        </p:spPr>
        <p:txBody>
          <a:bodyPr/>
          <a:p>
            <a:r>
              <a:rPr b="1"/>
              <a:t>光栅图形学算法</a:t>
            </a:r>
            <a:r>
              <a:t>迅速发展起来，区域填充、裁剪、消隐等基本图形概念、及其相应算法纷纷诞生</a:t>
            </a:r>
          </a:p>
          <a:p>
            <a:r>
              <a:rPr b="1"/>
              <a:t>真实感图形学</a:t>
            </a:r>
            <a:r>
              <a:rPr lang="zh-CN"/>
              <a:t>产生，开创性工作有Gourand明暗处理和Phong</a:t>
            </a:r>
            <a:r>
              <a:rPr lang="zh-CN"/>
              <a:t>光照模型</a:t>
            </a:r>
            <a:endParaRPr lang="zh-CN"/>
          </a:p>
          <a:p>
            <a:r>
              <a:rPr lang="zh-CN"/>
              <a:t>开始应用于动画制作和游戏开发等领域。此时的计算机图形学主要关注于光照模型、纹理映射、阴影计算等方面的研究。</a:t>
            </a:r>
            <a:endParaRPr lang="zh-CN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Computer Graphics: Applications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230610" cy="4759325"/>
          </a:xfrm>
        </p:spPr>
        <p:txBody>
          <a:bodyPr/>
          <a:p>
            <a:r>
              <a:t>90年代</a:t>
            </a:r>
            <a:r>
              <a:rPr lang="en-US"/>
              <a:t>,</a:t>
            </a:r>
            <a:r>
              <a:t>计算机图形学开始应用于虚拟现实、模拟、数字艺术等领域。此时的计算机图形学研究主要集中于3D建模、物理模拟、多边形优化等方面。</a:t>
            </a:r>
          </a:p>
          <a:p>
            <a:r>
              <a:t>2000年代至今，计算机图形学得到了更加广泛的应用。现代计算机图形学主要关注于实时渲染、计算机视觉、虚拟现实和增强现实等领域的研究。</a:t>
            </a:r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2277110" y="3566160"/>
            <a:ext cx="2839720" cy="2683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06110" y="3566160"/>
            <a:ext cx="3992880" cy="26835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46655" y="6227445"/>
            <a:ext cx="2499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Stanford Bunny</a:t>
            </a:r>
            <a:endParaRPr lang="en-US" altLang="zh-CN" spc="15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452235" y="6227445"/>
            <a:ext cx="2499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Utah Teapot</a:t>
            </a:r>
            <a:endParaRPr lang="en-US" altLang="zh-CN" spc="15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24855" y="1612900"/>
            <a:ext cx="6251575" cy="45383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Computer Graphics in China</a:t>
            </a:r>
            <a:endParaRPr lang="zh-CN" altLang="en-US"/>
          </a:p>
        </p:txBody>
      </p:sp>
      <p:pic>
        <p:nvPicPr>
          <p:cNvPr id="7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250" y="1612900"/>
            <a:ext cx="6088380" cy="44907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96000" y="64941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https://zhuanlan.zhihu.com/p/649380530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7" name="图片 126"/>
          <p:cNvPicPr/>
          <p:nvPr/>
        </p:nvPicPr>
        <p:blipFill>
          <a:blip r:embed="rId1"/>
          <a:stretch>
            <a:fillRect/>
          </a:stretch>
        </p:blipFill>
        <p:spPr>
          <a:xfrm>
            <a:off x="5047615" y="1490345"/>
            <a:ext cx="6529705" cy="4758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Computer Graphics in China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3036570"/>
            <a:ext cx="4594860" cy="21329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Computer Graphics in China</a:t>
            </a:r>
            <a:endParaRPr lang="zh-CN" altLang="en-US"/>
          </a:p>
        </p:txBody>
      </p:sp>
      <p:pic>
        <p:nvPicPr>
          <p:cNvPr id="128" name="图片 127"/>
          <p:cNvPicPr/>
          <p:nvPr/>
        </p:nvPicPr>
        <p:blipFill>
          <a:blip r:embed="rId1"/>
          <a:stretch>
            <a:fillRect/>
          </a:stretch>
        </p:blipFill>
        <p:spPr>
          <a:xfrm>
            <a:off x="608330" y="1490345"/>
            <a:ext cx="4919980" cy="1762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" name="图片 128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3253105"/>
            <a:ext cx="4765040" cy="283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96290" y="6091555"/>
            <a:ext cx="4432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Peking University </a:t>
            </a:r>
            <a:endParaRPr lang="en-US" altLang="zh-CN"/>
          </a:p>
          <a:p>
            <a:pPr algn="ctr"/>
            <a:r>
              <a:rPr lang="en-US" altLang="zh-CN"/>
              <a:t>Siggraph Asia 2022 Best Paper Award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480175" y="6091555"/>
            <a:ext cx="4432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Shandong University </a:t>
            </a:r>
            <a:endParaRPr lang="en-US" altLang="zh-CN"/>
          </a:p>
          <a:p>
            <a:pPr algn="ctr"/>
            <a:r>
              <a:rPr lang="en-US" altLang="zh-CN"/>
              <a:t>Siggraph 2023 Best Paper Award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6790" y="1666240"/>
            <a:ext cx="5015230" cy="1762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15990" y="3834130"/>
            <a:ext cx="5247640" cy="18859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What is happening now?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en-US" altLang="zh-CN"/>
          </a:p>
        </p:txBody>
      </p:sp>
      <p:pic>
        <p:nvPicPr>
          <p:cNvPr id="125" name="图片 124"/>
          <p:cNvPicPr/>
          <p:nvPr/>
        </p:nvPicPr>
        <p:blipFill>
          <a:blip r:embed="rId1"/>
          <a:stretch>
            <a:fillRect/>
          </a:stretch>
        </p:blipFill>
        <p:spPr>
          <a:xfrm>
            <a:off x="1598930" y="1490345"/>
            <a:ext cx="8344535" cy="47593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What is happening now?</a:t>
            </a:r>
            <a:endParaRPr lang="zh-CN" altLang="en-US"/>
          </a:p>
        </p:txBody>
      </p:sp>
      <p:pic>
        <p:nvPicPr>
          <p:cNvPr id="5" name="siggraph2023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2600" y="1490400"/>
            <a:ext cx="8460800" cy="4759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34535" y="6336030"/>
            <a:ext cx="75907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buClrTx/>
              <a:buSzTx/>
              <a:buFontTx/>
            </a:pPr>
            <a:r>
              <a:rPr lang="zh-CN" altLang="en-US" sz="1400">
                <a:solidFill>
                  <a:schemeClr val="bg1">
                    <a:lumMod val="75000"/>
                  </a:schemeClr>
                </a:solidFill>
                <a:sym typeface="+mn-ea"/>
              </a:rPr>
              <a:t>https://www.youtube.com/watch?v=qC5Y9W-E-po&amp;list=PLAADBA00A999D0B61&amp;index=2</a:t>
            </a:r>
            <a:endParaRPr lang="zh-CN" altLang="en-US" sz="14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What is happening now?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en-US" altLang="zh-CN"/>
          </a:p>
        </p:txBody>
      </p:sp>
      <p:pic>
        <p:nvPicPr>
          <p:cNvPr id="4" name="omnivers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17650" y="1490345"/>
            <a:ext cx="8460740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13250" y="6426200"/>
            <a:ext cx="76771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altLang="zh-CN" sz="1400">
                <a:solidFill>
                  <a:schemeClr val="bg1">
                    <a:lumMod val="75000"/>
                  </a:schemeClr>
                </a:solidFill>
                <a:sym typeface="+mn-ea"/>
              </a:rPr>
              <a:t>https://www.bilibili.com/video/BV1uN411K7L5/?spm_id_from=333.337.search-card.all.click</a:t>
            </a:r>
            <a:endParaRPr lang="en-US" altLang="zh-CN" sz="14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Our Course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897890" y="1885950"/>
            <a:ext cx="2424430" cy="607695"/>
          </a:xfrm>
          <a:prstGeom prst="rect">
            <a:avLst/>
          </a:prstGeom>
          <a:solidFill>
            <a:srgbClr val="FFF2C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Introduction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701540" y="1885950"/>
            <a:ext cx="2424430" cy="607695"/>
          </a:xfrm>
          <a:prstGeom prst="rect">
            <a:avLst/>
          </a:prstGeom>
          <a:solidFill>
            <a:srgbClr val="D4F4F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Pipeline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8510270" y="1885950"/>
            <a:ext cx="2424430" cy="607695"/>
          </a:xfrm>
          <a:prstGeom prst="rect">
            <a:avLst/>
          </a:prstGeom>
          <a:solidFill>
            <a:srgbClr val="FADBD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Topics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7710" y="2693670"/>
            <a:ext cx="28035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What is CG?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How to use OpenGL?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084955" y="2693670"/>
            <a:ext cx="408813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Coordinates and Transformation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Pipeline Transformation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Rasterization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Lighting and Texture Mapping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Ray Tracing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173085" y="2693670"/>
            <a:ext cx="34036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/>
              <a:t>CG + Math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Geometric design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Animation and Simulation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/>
              <a:t>CG + AI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Data-Driven Modeling</a:t>
            </a:r>
            <a:endParaRPr lang="en-US" altLang="zh-CN" b="1"/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/>
              <a:t>AIGC in New Era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Our Course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802005" y="1885950"/>
            <a:ext cx="2424430" cy="607695"/>
          </a:xfrm>
          <a:prstGeom prst="rect">
            <a:avLst/>
          </a:prstGeom>
          <a:solidFill>
            <a:srgbClr val="FFF2C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Exam - 60%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605655" y="1885950"/>
            <a:ext cx="2424430" cy="607695"/>
          </a:xfrm>
          <a:prstGeom prst="rect">
            <a:avLst/>
          </a:prstGeom>
          <a:solidFill>
            <a:srgbClr val="D4F4F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Report - 20%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8173085" y="1885950"/>
            <a:ext cx="2886075" cy="607695"/>
          </a:xfrm>
          <a:prstGeom prst="rect">
            <a:avLst/>
          </a:prstGeom>
          <a:solidFill>
            <a:srgbClr val="FADBD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Experiment - 20%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7710" y="2693670"/>
            <a:ext cx="28035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期末考试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闭卷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297680" y="2693670"/>
            <a:ext cx="31121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小组形式（</a:t>
            </a:r>
            <a:r>
              <a:rPr lang="en-US" altLang="zh-CN"/>
              <a:t>3</a:t>
            </a:r>
            <a:r>
              <a:rPr lang="zh-CN" altLang="en-US"/>
              <a:t>人</a:t>
            </a:r>
            <a:r>
              <a:rPr lang="zh-CN" altLang="en-US"/>
              <a:t>左右）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选择一篇近三年的</a:t>
            </a:r>
            <a:r>
              <a:rPr lang="en-US" altLang="zh-CN"/>
              <a:t>siggraph/asia</a:t>
            </a:r>
            <a:r>
              <a:rPr lang="zh-CN" altLang="en-US"/>
              <a:t>论文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课堂汇报</a:t>
            </a:r>
            <a:r>
              <a:rPr lang="en-US" altLang="zh-CN"/>
              <a:t>25</a:t>
            </a:r>
            <a:r>
              <a:rPr lang="zh-CN" altLang="en-US"/>
              <a:t>分钟</a:t>
            </a:r>
            <a:r>
              <a:rPr lang="en-US" altLang="zh-CN"/>
              <a:t> + </a:t>
            </a:r>
            <a:r>
              <a:rPr lang="en-US" altLang="zh-CN"/>
              <a:t>PPT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173085" y="2693670"/>
            <a:ext cx="34036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实验一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Spinning Pinwheel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实验二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A Racing Car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What is Computer Graphics?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391265" cy="4759325"/>
          </a:xfrm>
        </p:spPr>
        <p:txBody>
          <a:bodyPr/>
          <a:p>
            <a:pPr marL="0" indent="0"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计算机图形学是利用计算机研究图形的表示、生成、处理和显示的学科。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buClrTx/>
              <a:buSzTx/>
              <a:buNone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8325" y="2014220"/>
            <a:ext cx="8435975" cy="473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30176" y="6126286"/>
            <a:ext cx="1246585" cy="498634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Github</a:t>
            </a:r>
            <a:r>
              <a:rPr lang="zh-CN" altLang="en-US"/>
              <a:t>：awesome-graphics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hlinkClick r:id="rId1" action="ppaction://hlinkfile"/>
              </a:rPr>
              <a:t>https://github.com/ericjang/awesome-graphics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1215" y="2585085"/>
            <a:ext cx="9948545" cy="39820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GAMES</a:t>
            </a:r>
            <a:r>
              <a:rPr lang="zh-CN" altLang="en-US"/>
              <a:t>：</a:t>
            </a:r>
            <a:r>
              <a:rPr lang="zh-CN" altLang="en-US">
                <a:hlinkClick r:id="rId1" action="ppaction://hlinkfile"/>
              </a:rPr>
              <a:t>https://games-cn.org/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1670" y="2299970"/>
            <a:ext cx="10868025" cy="25527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GAMES-101</a:t>
            </a:r>
            <a:r>
              <a:rPr lang="zh-CN" altLang="en-US"/>
              <a:t>课程</a:t>
            </a:r>
            <a:endParaRPr lang="zh-CN" altLang="en-US"/>
          </a:p>
          <a:p>
            <a:pPr>
              <a:defRPr/>
            </a:pPr>
            <a:r>
              <a:rPr lang="zh-CN" altLang="en-US" kern="0" dirty="0">
                <a:solidFill>
                  <a:srgbClr val="212529"/>
                </a:solidFill>
                <a:ea typeface="黑体" panose="02010609060101010101" pitchFamily="49" charset="-122"/>
                <a:sym typeface="+mn-ea"/>
              </a:rPr>
              <a:t>主讲人：闫令琪</a:t>
            </a:r>
            <a:r>
              <a:rPr lang="en-US" altLang="zh-CN" kern="0" dirty="0">
                <a:solidFill>
                  <a:srgbClr val="212529"/>
                </a:solidFill>
                <a:ea typeface="黑体" panose="02010609060101010101" pitchFamily="49" charset="-122"/>
                <a:sym typeface="+mn-ea"/>
              </a:rPr>
              <a:t>@UCSB</a:t>
            </a:r>
            <a:endParaRPr lang="en-US" kern="0" dirty="0">
              <a:solidFill>
                <a:srgbClr val="212529"/>
              </a:solidFill>
              <a:ea typeface="黑体" panose="02010609060101010101" pitchFamily="49" charset="-122"/>
              <a:hlinkClick r:id="rId1"/>
            </a:endParaRPr>
          </a:p>
          <a:p>
            <a:pPr>
              <a:defRPr/>
            </a:pPr>
            <a:r>
              <a:rPr lang="zh-CN" altLang="en-US" kern="0" dirty="0">
                <a:solidFill>
                  <a:schemeClr val="accent4"/>
                </a:solidFill>
                <a:ea typeface="黑体" panose="02010609060101010101" pitchFamily="49" charset="-122"/>
                <a:sym typeface="+mn-ea"/>
              </a:rPr>
              <a:t>课件：</a:t>
            </a:r>
            <a:r>
              <a:rPr lang="en-US" kern="0" dirty="0">
                <a:solidFill>
                  <a:schemeClr val="accent4"/>
                </a:solidFill>
                <a:ea typeface="黑体" panose="02010609060101010101" pitchFamily="49" charset="-122"/>
                <a:sym typeface="+mn-ea"/>
                <a:hlinkClick r:id="rId1"/>
              </a:rPr>
              <a:t>https://sites.cs.ucsb.edu/~lingqi/teaching/games101.html</a:t>
            </a:r>
            <a:endParaRPr lang="en-US" kern="0" dirty="0">
              <a:solidFill>
                <a:schemeClr val="accent4"/>
              </a:solidFill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kern="0" dirty="0">
                <a:solidFill>
                  <a:schemeClr val="accent4"/>
                </a:solidFill>
                <a:ea typeface="黑体" panose="02010609060101010101" pitchFamily="49" charset="-122"/>
                <a:sym typeface="+mn-ea"/>
              </a:rPr>
              <a:t>课程录像：</a:t>
            </a:r>
            <a:r>
              <a:rPr lang="en-US" altLang="zh-CN" kern="0" dirty="0">
                <a:solidFill>
                  <a:schemeClr val="accent4"/>
                </a:solidFill>
                <a:ea typeface="黑体" panose="02010609060101010101" pitchFamily="49" charset="-122"/>
                <a:sym typeface="+mn-ea"/>
                <a:hlinkClick r:id="rId2"/>
              </a:rPr>
              <a:t>https://www.bilibili.com/video/av90798049</a:t>
            </a:r>
            <a:endParaRPr lang="en-US" kern="0" dirty="0"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USTC</a:t>
            </a:r>
            <a:r>
              <a:rPr lang="zh-CN" altLang="en-US"/>
              <a:t>课程</a:t>
            </a:r>
            <a:endParaRPr lang="zh-CN" altLang="en-US"/>
          </a:p>
          <a:p>
            <a:pPr>
              <a:defRPr/>
            </a:pPr>
            <a:r>
              <a:rPr lang="zh-CN" altLang="en-US" kern="0" dirty="0">
                <a:solidFill>
                  <a:srgbClr val="212529"/>
                </a:solidFill>
                <a:ea typeface="黑体" panose="02010609060101010101" pitchFamily="49" charset="-122"/>
                <a:sym typeface="+mn-ea"/>
              </a:rPr>
              <a:t>主讲人：陈仁杰</a:t>
            </a:r>
            <a:endParaRPr lang="en-US" kern="0" dirty="0">
              <a:solidFill>
                <a:srgbClr val="212529"/>
              </a:solidFill>
              <a:ea typeface="黑体" panose="02010609060101010101" pitchFamily="49" charset="-122"/>
              <a:hlinkClick r:id="rId1"/>
            </a:endParaRPr>
          </a:p>
          <a:p>
            <a:pPr>
              <a:defRPr/>
            </a:pPr>
            <a:r>
              <a:rPr lang="zh-CN" altLang="en-US" kern="0" dirty="0">
                <a:solidFill>
                  <a:schemeClr val="accent4"/>
                </a:solidFill>
                <a:ea typeface="黑体" panose="02010609060101010101" pitchFamily="49" charset="-122"/>
                <a:sym typeface="+mn-ea"/>
              </a:rPr>
              <a:t>课程主页：</a:t>
            </a:r>
            <a:r>
              <a:rPr lang="en-US" kern="0" dirty="0">
                <a:solidFill>
                  <a:schemeClr val="accent4"/>
                </a:solidFill>
                <a:ea typeface="黑体" panose="02010609060101010101" pitchFamily="49" charset="-122"/>
                <a:sym typeface="+mn-ea"/>
                <a:hlinkClick r:id="rId1"/>
              </a:rPr>
              <a:t>http://staff.ustc.edu.cn/~renjiec/CG_2022S2/default.htm</a:t>
            </a:r>
            <a:endParaRPr lang="en-US" kern="0" dirty="0">
              <a:solidFill>
                <a:schemeClr val="accent4"/>
              </a:solidFill>
              <a:ea typeface="黑体" panose="02010609060101010101" pitchFamily="49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076645"/>
            <a:ext cx="10969200" cy="705600"/>
          </a:xfrm>
        </p:spPr>
        <p:txBody>
          <a:bodyPr/>
          <a:p>
            <a:pPr algn="ctr"/>
            <a:r>
              <a:rPr lang="en-US" altLang="zh-CN"/>
              <a:t>Q&amp;A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What is Computer Graphics?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391265" cy="4759325"/>
          </a:xfrm>
        </p:spPr>
        <p:txBody>
          <a:bodyPr/>
          <a:p>
            <a:pPr marL="0" indent="0"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计算机图形学是利用计算机研究图形的表示、生成、处理和显示的学科。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研究方向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：建模（Modeling), 渲染(Rendering)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 动画(Animation)， 交互（HCI )， 虚拟现实(Virtual Reality), 可视化(Visualization), 可视媒体计算与处理(Visual Media Processing), 医学图像处理(Medical Imaging)，物理模拟（Physical simulation）,几何处理（Geometry Optimization）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元宇宙，数字孪生，游戏，电影，机器人，智能制造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algn="l">
              <a:buClrTx/>
              <a:buSzTx/>
              <a:buNone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1225" y="6520815"/>
            <a:ext cx="74707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http://staff.ustc.edu.cn/~lgliu/Resources/CG/What_is_CG.htm</a:t>
            </a:r>
            <a:endParaRPr lang="en-US" altLang="en-US" sz="1600" dirty="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/>
              <a:t>Graphics@Movie</a:t>
            </a:r>
            <a:endParaRPr lang="en-US" altLang="zh-CN"/>
          </a:p>
        </p:txBody>
      </p:sp>
      <p:sp>
        <p:nvSpPr>
          <p:cNvPr id="21" name="内容占位符 20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zh-CN" b="1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730" y="2685415"/>
            <a:ext cx="5104130" cy="30391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A3A3A3">
                  <a:alpha val="100000"/>
                </a:srgbClr>
              </a:clrFrom>
              <a:clrTo>
                <a:srgbClr val="A3A3A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30" y="2685415"/>
            <a:ext cx="1532890" cy="21253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52730" y="5724525"/>
            <a:ext cx="5105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《Geri's Game》</a:t>
            </a:r>
            <a:r>
              <a:rPr lang="en-US" altLang="zh-CN"/>
              <a:t>+ Subdivision Surface</a:t>
            </a:r>
            <a:endParaRPr lang="en-US" altLang="zh-CN"/>
          </a:p>
        </p:txBody>
      </p:sp>
      <p:pic>
        <p:nvPicPr>
          <p:cNvPr id="115" name="图片 114"/>
          <p:cNvPicPr/>
          <p:nvPr/>
        </p:nvPicPr>
        <p:blipFill>
          <a:blip r:embed="rId5"/>
          <a:srcRect t="12386" b="10950"/>
          <a:stretch>
            <a:fillRect/>
          </a:stretch>
        </p:blipFill>
        <p:spPr>
          <a:xfrm>
            <a:off x="5413375" y="2741295"/>
            <a:ext cx="6671310" cy="2983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5977255" y="5724525"/>
            <a:ext cx="5105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《</a:t>
            </a:r>
            <a:r>
              <a:rPr lang="en-US" altLang="zh-CN"/>
              <a:t>Brave</a:t>
            </a:r>
            <a:r>
              <a:rPr lang="zh-CN" altLang="en-US"/>
              <a:t>》</a:t>
            </a:r>
            <a:r>
              <a:rPr lang="en-US" altLang="zh-CN"/>
              <a:t>+ Hair Animation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Graphics@Movie</a:t>
            </a:r>
            <a:endParaRPr lang="zh-CN" altLang="en-US"/>
          </a:p>
        </p:txBody>
      </p:sp>
      <p:pic>
        <p:nvPicPr>
          <p:cNvPr id="6" name="阿凡达-动捕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4315" y="2138680"/>
            <a:ext cx="5408930" cy="3380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3295" y="5519420"/>
            <a:ext cx="3951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ym typeface="+mn-ea"/>
              </a:rPr>
              <a:t>《</a:t>
            </a:r>
            <a:r>
              <a:rPr lang="en-US" altLang="zh-CN">
                <a:sym typeface="+mn-ea"/>
              </a:rPr>
              <a:t>Avatar</a:t>
            </a:r>
            <a:r>
              <a:rPr lang="zh-CN" altLang="en-US">
                <a:sym typeface="+mn-ea"/>
              </a:rPr>
              <a:t>》</a:t>
            </a:r>
            <a:r>
              <a:rPr lang="en-US" altLang="zh-CN">
                <a:sym typeface="+mn-ea"/>
              </a:rPr>
              <a:t>+ Motion Caption</a:t>
            </a:r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8964295" y="708025"/>
            <a:ext cx="2813685" cy="2019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6"/>
          <a:stretch>
            <a:fillRect/>
          </a:stretch>
        </p:blipFill>
        <p:spPr>
          <a:xfrm>
            <a:off x="5960745" y="708025"/>
            <a:ext cx="3094355" cy="2019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115810" y="5519420"/>
            <a:ext cx="39833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《Interstellar》</a:t>
            </a:r>
            <a:r>
              <a:rPr lang="en-US" altLang="zh-CN"/>
              <a:t>+ DnS Renderer</a:t>
            </a:r>
            <a:endParaRPr lang="en-US" altLang="zh-CN"/>
          </a:p>
        </p:txBody>
      </p:sp>
      <p:pic>
        <p:nvPicPr>
          <p:cNvPr id="102" name="图片 101"/>
          <p:cNvPicPr/>
          <p:nvPr/>
        </p:nvPicPr>
        <p:blipFill>
          <a:blip r:embed="rId7"/>
          <a:stretch>
            <a:fillRect/>
          </a:stretch>
        </p:blipFill>
        <p:spPr>
          <a:xfrm>
            <a:off x="5960745" y="2729865"/>
            <a:ext cx="5817870" cy="27914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12100" y="1559560"/>
            <a:ext cx="4001770" cy="24110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Graphics@Games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5420" y="4055745"/>
            <a:ext cx="4588510" cy="2411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43930" y="4055745"/>
            <a:ext cx="4643120" cy="2411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18153"/>
          <a:stretch>
            <a:fillRect/>
          </a:stretch>
        </p:blipFill>
        <p:spPr>
          <a:xfrm>
            <a:off x="456565" y="1559560"/>
            <a:ext cx="3040380" cy="2411095"/>
          </a:xfrm>
          <a:prstGeom prst="rect">
            <a:avLst/>
          </a:prstGeom>
        </p:spPr>
      </p:pic>
      <p:pic>
        <p:nvPicPr>
          <p:cNvPr id="10" name="内容占位符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645535" y="1559560"/>
            <a:ext cx="4188460" cy="24250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Graphics@Games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0705" y="1995170"/>
            <a:ext cx="5674360" cy="3749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687830" y="5744210"/>
            <a:ext cx="342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《艾尔登法环》，2022</a:t>
            </a:r>
            <a:endParaRPr lang="en-US" altLang="zh-CN" spc="15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0" name="图片 109"/>
          <p:cNvPicPr/>
          <p:nvPr>
            <p:custDataLst>
              <p:tags r:id="rId3"/>
            </p:custDataLst>
          </p:nvPr>
        </p:nvPicPr>
        <p:blipFill>
          <a:blip r:embed="rId4"/>
          <a:srcRect r="11646"/>
          <a:stretch>
            <a:fillRect/>
          </a:stretch>
        </p:blipFill>
        <p:spPr>
          <a:xfrm>
            <a:off x="6235065" y="1995170"/>
            <a:ext cx="5467985" cy="374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469505" y="5744210"/>
            <a:ext cx="342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黑神话：悟空</a:t>
            </a: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》，2024</a:t>
            </a:r>
            <a:endParaRPr lang="en-US" altLang="zh-CN" spc="15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Design</a:t>
            </a:r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391265" cy="4759325"/>
          </a:xfrm>
        </p:spPr>
        <p:txBody>
          <a:bodyPr/>
          <a:p>
            <a:pPr marL="0" indent="0">
              <a:buNone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0964" name="object 4"/>
          <p:cNvGrpSpPr/>
          <p:nvPr/>
        </p:nvGrpSpPr>
        <p:grpSpPr bwMode="auto">
          <a:xfrm>
            <a:off x="748030" y="1490345"/>
            <a:ext cx="4050030" cy="4694555"/>
            <a:chOff x="-67" y="2876886"/>
            <a:chExt cx="7472426" cy="8658702"/>
          </a:xfrm>
        </p:grpSpPr>
        <p:pic>
          <p:nvPicPr>
            <p:cNvPr id="40967" name="object 5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7" y="2876886"/>
              <a:ext cx="7472360" cy="4329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8" name="object 6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7" y="7206349"/>
              <a:ext cx="7472426" cy="4329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986" name="object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5073650" y="2247265"/>
            <a:ext cx="6925945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734060" y="34696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CG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748030" y="5816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Photo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60425" y="6249670"/>
            <a:ext cx="3951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Autodesk Gallery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5716905" y="5668645"/>
            <a:ext cx="5340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Ikea - 75% of catalog is rendered imagery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347*3432*629*62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489*3575*345*34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COMMONDATA" val="eyJoZGlkIjoiNTQ1NTM3OWY3NTJjOWRhMTU2YWY5ZmI1ZjBjYzA5ZmMifQ==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TABLE_ENDDRAG_ORIGIN_RECT" val="743*164"/>
  <p:tag name="TABLE_ENDDRAG_RECT" val="169*283*743*16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086*2489*345*34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3634</Words>
  <Application>WPS 演示</Application>
  <PresentationFormat>宽屏</PresentationFormat>
  <Paragraphs>253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宋体</vt:lpstr>
      <vt:lpstr>Wingdings</vt:lpstr>
      <vt:lpstr>Wingdings</vt:lpstr>
      <vt:lpstr>微软雅黑</vt:lpstr>
      <vt:lpstr>汉仪粗仿宋简</vt:lpstr>
      <vt:lpstr>汉仪颜楷简</vt:lpstr>
      <vt:lpstr>Arial Unicode MS</vt:lpstr>
      <vt:lpstr>Calibri</vt:lpstr>
      <vt:lpstr>MS PGothic</vt:lpstr>
      <vt:lpstr>黑体</vt:lpstr>
      <vt:lpstr>WPS</vt:lpstr>
      <vt:lpstr>Computer Graphics</vt:lpstr>
      <vt:lpstr>What is Computer Graphics?</vt:lpstr>
      <vt:lpstr>What is Computer Graphics?</vt:lpstr>
      <vt:lpstr>What is Computer Graphics?</vt:lpstr>
      <vt:lpstr>Graphics@Movie</vt:lpstr>
      <vt:lpstr>Graphics@Movie</vt:lpstr>
      <vt:lpstr>Graphics@Games</vt:lpstr>
      <vt:lpstr>Graphics@Games</vt:lpstr>
      <vt:lpstr>Design</vt:lpstr>
      <vt:lpstr>Visualization</vt:lpstr>
      <vt:lpstr>Virtual Reality</vt:lpstr>
      <vt:lpstr>Simulation</vt:lpstr>
      <vt:lpstr>HCI</vt:lpstr>
      <vt:lpstr>Typography</vt:lpstr>
      <vt:lpstr>计算机图形学&amp;计算机视觉&amp;图像处理</vt:lpstr>
      <vt:lpstr>计算机图形学&amp;计算机视觉&amp;图像处理</vt:lpstr>
      <vt:lpstr>Computer Graphics: Origin</vt:lpstr>
      <vt:lpstr>Computer Graphics: Origin</vt:lpstr>
      <vt:lpstr>Computer Graphics: Origin</vt:lpstr>
      <vt:lpstr>Computer Graphics: Development</vt:lpstr>
      <vt:lpstr>Computer Graphics: Applications</vt:lpstr>
      <vt:lpstr>Computer Graphics in China</vt:lpstr>
      <vt:lpstr>Computer Graphics in China</vt:lpstr>
      <vt:lpstr>Computer Graphics in China</vt:lpstr>
      <vt:lpstr>What is happening now?</vt:lpstr>
      <vt:lpstr>What is happening now?</vt:lpstr>
      <vt:lpstr>What is happening now?</vt:lpstr>
      <vt:lpstr>Our Course</vt:lpstr>
      <vt:lpstr>Our Course</vt:lpstr>
      <vt:lpstr>Resources</vt:lpstr>
      <vt:lpstr>Resources</vt:lpstr>
      <vt:lpstr>Resources</vt:lpstr>
      <vt:lpstr>Resources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李曼曼啦啦啦啦</cp:lastModifiedBy>
  <cp:revision>197</cp:revision>
  <dcterms:created xsi:type="dcterms:W3CDTF">2019-06-19T02:08:00Z</dcterms:created>
  <dcterms:modified xsi:type="dcterms:W3CDTF">2023-09-11T01:43:57Z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54C08BC9D5764CA2B97372941EEBAAB2_11</vt:lpwstr>
  </property>
</Properties>
</file>